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9" r:id="rId5"/>
    <p:sldId id="265" r:id="rId6"/>
    <p:sldId id="266" r:id="rId7"/>
    <p:sldId id="270" r:id="rId8"/>
    <p:sldId id="271" r:id="rId9"/>
    <p:sldId id="272" r:id="rId10"/>
    <p:sldId id="259" r:id="rId11"/>
    <p:sldId id="260" r:id="rId12"/>
    <p:sldId id="261" r:id="rId13"/>
    <p:sldId id="263" r:id="rId14"/>
    <p:sldId id="264" r:id="rId15"/>
    <p:sldId id="267" r:id="rId16"/>
    <p:sldId id="262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3D81C-A24E-455B-9B98-A06EBE21AC85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3E52A-27DA-4B36-9FEE-6F6C12BF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24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D5A6-14D5-418D-99E5-9A84A461F45A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E5EA-ED70-46DB-B906-0C3F05FD15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utri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          </a:t>
            </a:r>
            <a:r>
              <a:rPr lang="en-US" sz="2000" smtClean="0"/>
              <a:t>9/6/11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Describe Characteristics of Living Organisms.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WU: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the term BIOTIC.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the term ABIOTIC.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10 biotic organisms and 10 </a:t>
            </a:r>
            <a:r>
              <a:rPr lang="en-US" dirty="0" err="1" smtClean="0"/>
              <a:t>abiotic</a:t>
            </a:r>
            <a:r>
              <a:rPr lang="en-US" dirty="0" smtClean="0"/>
              <a:t> things.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/>
              <a:t>Living or Non-Living?</a:t>
            </a:r>
            <a:endParaRPr lang="en-US" sz="6600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SAND</a:t>
            </a:r>
            <a:endParaRPr lang="en-US" sz="3200" dirty="0"/>
          </a:p>
        </p:txBody>
      </p:sp>
      <p:pic>
        <p:nvPicPr>
          <p:cNvPr id="8" name="Content Placeholder 7" descr="Sa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4444"/>
            <a:ext cx="4040188" cy="323215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SOIL</a:t>
            </a:r>
            <a:endParaRPr lang="en-US" sz="3200" dirty="0"/>
          </a:p>
        </p:txBody>
      </p:sp>
      <p:pic>
        <p:nvPicPr>
          <p:cNvPr id="9" name="Content Placeholder 8" descr="soi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14601"/>
            <a:ext cx="4258466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Living or Non-Living?</a:t>
            </a:r>
            <a:endParaRPr lang="en-US" dirty="0"/>
          </a:p>
        </p:txBody>
      </p:sp>
      <p:pic>
        <p:nvPicPr>
          <p:cNvPr id="9" name="Content Placeholder 8" descr="soil pro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313944"/>
            <a:ext cx="3581400" cy="5209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Bacteria</a:t>
            </a:r>
            <a:endParaRPr lang="en-US" dirty="0"/>
          </a:p>
        </p:txBody>
      </p:sp>
      <p:pic>
        <p:nvPicPr>
          <p:cNvPr id="4" name="Content Placeholder 3" descr="soils bacteri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3294647" cy="2362200"/>
          </a:xfrm>
        </p:spPr>
      </p:pic>
      <p:pic>
        <p:nvPicPr>
          <p:cNvPr id="5" name="Picture 4" descr="soils bact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0404" y="2971800"/>
            <a:ext cx="4494021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and Plants</a:t>
            </a:r>
            <a:endParaRPr lang="en-US" dirty="0"/>
          </a:p>
        </p:txBody>
      </p:sp>
      <p:pic>
        <p:nvPicPr>
          <p:cNvPr id="8" name="Content Placeholder 7" descr="root  nod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1781175" cy="2562225"/>
          </a:xfrm>
        </p:spPr>
      </p:pic>
      <p:pic>
        <p:nvPicPr>
          <p:cNvPr id="9" name="Picture 8" descr="root bacteri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962400"/>
            <a:ext cx="3371531" cy="2514600"/>
          </a:xfrm>
          <a:prstGeom prst="rect">
            <a:avLst/>
          </a:prstGeom>
        </p:spPr>
      </p:pic>
      <p:pic>
        <p:nvPicPr>
          <p:cNvPr id="10" name="Picture 9" descr="root nod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371600"/>
            <a:ext cx="3223846" cy="2095500"/>
          </a:xfrm>
          <a:prstGeom prst="rect">
            <a:avLst/>
          </a:prstGeom>
        </p:spPr>
      </p:pic>
      <p:pic>
        <p:nvPicPr>
          <p:cNvPr id="12" name="Picture 11" descr="root bacter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267200"/>
            <a:ext cx="1259958" cy="2257425"/>
          </a:xfrm>
          <a:prstGeom prst="rect">
            <a:avLst/>
          </a:prstGeom>
        </p:spPr>
      </p:pic>
      <p:pic>
        <p:nvPicPr>
          <p:cNvPr id="13" name="Picture 12" descr="root nodul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4191000"/>
            <a:ext cx="2628900" cy="200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</a:t>
            </a:r>
            <a:endParaRPr lang="en-US" dirty="0"/>
          </a:p>
        </p:txBody>
      </p:sp>
      <p:pic>
        <p:nvPicPr>
          <p:cNvPr id="5" name="Content Placeholder 4" descr="food chain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6261" y="1905000"/>
            <a:ext cx="6620096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od web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829" y="762000"/>
            <a:ext cx="8007372" cy="6025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752600"/>
            <a:ext cx="3886200" cy="4766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Biotic</a:t>
            </a:r>
            <a:endParaRPr lang="en-US" dirty="0"/>
          </a:p>
        </p:txBody>
      </p:sp>
      <p:pic>
        <p:nvPicPr>
          <p:cNvPr id="5" name="Picture 4" descr="jungl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143000"/>
            <a:ext cx="3914775" cy="2605105"/>
          </a:xfrm>
          <a:prstGeom prst="rect">
            <a:avLst/>
          </a:prstGeom>
        </p:spPr>
      </p:pic>
      <p:pic>
        <p:nvPicPr>
          <p:cNvPr id="6" name="Picture 5" descr="alg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2314575" cy="1971675"/>
          </a:xfrm>
          <a:prstGeom prst="rect">
            <a:avLst/>
          </a:prstGeom>
        </p:spPr>
      </p:pic>
      <p:pic>
        <p:nvPicPr>
          <p:cNvPr id="8" name="Content Placeholder 7" descr="amoeb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3400" y="3916364"/>
            <a:ext cx="2438400" cy="2438400"/>
          </a:xfrm>
        </p:spPr>
      </p:pic>
      <p:pic>
        <p:nvPicPr>
          <p:cNvPr id="9" name="Picture 8" descr="bee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4039483"/>
            <a:ext cx="3381375" cy="2532767"/>
          </a:xfrm>
          <a:prstGeom prst="rect">
            <a:avLst/>
          </a:prstGeom>
        </p:spPr>
      </p:pic>
      <p:pic>
        <p:nvPicPr>
          <p:cNvPr id="10" name="Picture 9" descr="competi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3886200"/>
            <a:ext cx="1743075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Abiotic</a:t>
            </a:r>
            <a:endParaRPr lang="en-US" dirty="0"/>
          </a:p>
        </p:txBody>
      </p:sp>
      <p:pic>
        <p:nvPicPr>
          <p:cNvPr id="4" name="Content Placeholder 3" descr="r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840881" cy="2226469"/>
          </a:xfrm>
        </p:spPr>
      </p:pic>
      <p:pic>
        <p:nvPicPr>
          <p:cNvPr id="5" name="Picture 4" descr="iron lu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295400"/>
            <a:ext cx="3048000" cy="2450592"/>
          </a:xfrm>
          <a:prstGeom prst="rect">
            <a:avLst/>
          </a:prstGeom>
        </p:spPr>
      </p:pic>
      <p:pic>
        <p:nvPicPr>
          <p:cNvPr id="6" name="Picture 5" descr="sand du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794628"/>
            <a:ext cx="3810000" cy="2853822"/>
          </a:xfrm>
          <a:prstGeom prst="rect">
            <a:avLst/>
          </a:prstGeom>
        </p:spPr>
      </p:pic>
      <p:pic>
        <p:nvPicPr>
          <p:cNvPr id="7" name="Picture 6" descr="plasti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8862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Identify processes of the Scientific  Method.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WU: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the term Data.</a:t>
            </a:r>
          </a:p>
          <a:p>
            <a:pPr marL="514350" indent="-514350">
              <a:buAutoNum type="arabicPeriod"/>
            </a:pPr>
            <a:r>
              <a:rPr lang="en-US" dirty="0" smtClean="0"/>
              <a:t>Define the term Hypothesis.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major steps in the scientific method (fig. 10 p. 15) List names.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effectLst/>
              </a:rPr>
              <a:t>Nutrition</a:t>
            </a:r>
            <a:r>
              <a:rPr lang="en-US" sz="2800" dirty="0" smtClean="0">
                <a:effectLst/>
              </a:rPr>
              <a:t> (also called </a:t>
            </a:r>
            <a:r>
              <a:rPr lang="en-US" sz="2800" b="1" dirty="0" smtClean="0">
                <a:effectLst/>
              </a:rPr>
              <a:t>nourishment</a:t>
            </a:r>
            <a:r>
              <a:rPr lang="en-US" sz="2800" dirty="0" smtClean="0">
                <a:effectLst/>
              </a:rPr>
              <a:t> or </a:t>
            </a:r>
            <a:r>
              <a:rPr lang="en-US" sz="2800" b="1" dirty="0" smtClean="0">
                <a:effectLst/>
              </a:rPr>
              <a:t>aliment</a:t>
            </a:r>
            <a:r>
              <a:rPr lang="en-US" sz="2800" dirty="0" smtClean="0">
                <a:effectLst/>
              </a:rPr>
              <a:t>) is the provision, to cells and organisms, of the materials necessary (in the form of food) to support life. </a:t>
            </a:r>
            <a:r>
              <a:rPr lang="en-US" sz="1600" dirty="0" smtClean="0">
                <a:effectLst/>
                <a:hlinkClick r:id="rId2"/>
              </a:rPr>
              <a:t>http://en.wikipedia.org/wiki/Nutrition</a:t>
            </a:r>
            <a:endParaRPr lang="en-US" sz="1600" dirty="0" smtClean="0">
              <a:effectLst/>
            </a:endParaRP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dirty="0" smtClean="0"/>
              <a:t>Nutrition: Materials necessary to support life.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Respond to Environment </a:t>
            </a:r>
            <a:r>
              <a:rPr lang="en-US" b="1" i="1" dirty="0" smtClean="0"/>
              <a:t>=  Stimuli (p.818)</a:t>
            </a:r>
          </a:p>
          <a:p>
            <a:pPr>
              <a:buNone/>
            </a:pPr>
            <a:r>
              <a:rPr lang="en-US" sz="2800" dirty="0" smtClean="0"/>
              <a:t>All organisms react to changes in their environment.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b="1" dirty="0"/>
              <a:t>Consists of Cells</a:t>
            </a:r>
          </a:p>
          <a:p>
            <a:pPr>
              <a:buNone/>
            </a:pPr>
            <a:r>
              <a:rPr lang="en-US" sz="2800" dirty="0" smtClean="0"/>
              <a:t>All living organisms are made of cells.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b="1" dirty="0"/>
              <a:t>Respiration </a:t>
            </a:r>
            <a:r>
              <a:rPr lang="en-US" b="1" i="1" dirty="0"/>
              <a:t>(p 113)</a:t>
            </a:r>
          </a:p>
          <a:p>
            <a:pPr>
              <a:buNone/>
            </a:pPr>
            <a:r>
              <a:rPr lang="en-US" sz="2800" dirty="0" smtClean="0"/>
              <a:t>Organisms break down molecules (food) in order to receive energy.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500" b="1" dirty="0" smtClean="0"/>
              <a:t>Adaptation </a:t>
            </a:r>
            <a:r>
              <a:rPr lang="en-US" sz="3500" b="1" i="1" dirty="0"/>
              <a:t>(p. 10</a:t>
            </a:r>
            <a:r>
              <a:rPr lang="en-US" sz="3500" b="1" i="1" dirty="0" smtClean="0"/>
              <a:t>)</a:t>
            </a:r>
          </a:p>
          <a:p>
            <a:pPr>
              <a:buNone/>
            </a:pPr>
            <a:r>
              <a:rPr lang="en-US" sz="3000" dirty="0" smtClean="0"/>
              <a:t>A trait that gives an advantage to individual organisms.</a:t>
            </a:r>
          </a:p>
          <a:p>
            <a:pPr>
              <a:buNone/>
            </a:pPr>
            <a:endParaRPr lang="en-US" sz="3000" dirty="0"/>
          </a:p>
          <a:p>
            <a:pPr>
              <a:buNone/>
            </a:pPr>
            <a:r>
              <a:rPr lang="en-US" b="1" dirty="0"/>
              <a:t>Intake of Materials = </a:t>
            </a:r>
            <a:r>
              <a:rPr lang="en-US" b="1" i="1" dirty="0"/>
              <a:t>Digestion </a:t>
            </a:r>
            <a:r>
              <a:rPr lang="en-US" sz="2200" b="1" i="1" dirty="0"/>
              <a:t>(p.977) </a:t>
            </a:r>
            <a:r>
              <a:rPr lang="en-US" b="1" i="1" dirty="0"/>
              <a:t> Absorption </a:t>
            </a:r>
            <a:r>
              <a:rPr lang="en-US" sz="1900" b="1" i="1" dirty="0"/>
              <a:t>(p.983</a:t>
            </a:r>
            <a:r>
              <a:rPr lang="en-US" sz="1900" b="1" i="1" dirty="0" smtClean="0"/>
              <a:t>)</a:t>
            </a:r>
          </a:p>
          <a:p>
            <a:pPr>
              <a:buNone/>
            </a:pPr>
            <a:r>
              <a:rPr lang="en-US" sz="3600" dirty="0" smtClean="0"/>
              <a:t>All organisms use materials from their environment in order to grow and develop.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500" b="1" dirty="0" smtClean="0"/>
              <a:t>Growth</a:t>
            </a:r>
          </a:p>
          <a:p>
            <a:pPr>
              <a:buNone/>
            </a:pPr>
            <a:r>
              <a:rPr lang="en-US" sz="3000" dirty="0" smtClean="0"/>
              <a:t>Organisms increase in size over time.</a:t>
            </a:r>
          </a:p>
          <a:p>
            <a:pPr>
              <a:buNone/>
            </a:pPr>
            <a:endParaRPr lang="en-US" sz="5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Movement</a:t>
            </a:r>
          </a:p>
          <a:p>
            <a:pPr>
              <a:buNone/>
            </a:pPr>
            <a:r>
              <a:rPr lang="en-US" sz="2800" dirty="0" smtClean="0"/>
              <a:t>Organisms can change position in reaction to stimuli.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b="1" dirty="0"/>
              <a:t>Excretion </a:t>
            </a:r>
            <a:r>
              <a:rPr lang="en-US" b="1" i="1" dirty="0"/>
              <a:t>(p. 856 and 986</a:t>
            </a:r>
            <a:r>
              <a:rPr lang="en-US" b="1" i="1" dirty="0" smtClean="0"/>
              <a:t>)</a:t>
            </a:r>
          </a:p>
          <a:p>
            <a:pPr>
              <a:buNone/>
            </a:pPr>
            <a:r>
              <a:rPr lang="en-US" sz="2800" dirty="0" smtClean="0"/>
              <a:t>All organisms eliminate waste products.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b="1" dirty="0"/>
              <a:t>Synthesis </a:t>
            </a:r>
            <a:r>
              <a:rPr lang="en-US" sz="2800" dirty="0" smtClean="0"/>
              <a:t>The combination </a:t>
            </a:r>
            <a:r>
              <a:rPr lang="en-US" sz="2800" dirty="0"/>
              <a:t>of two or more </a:t>
            </a:r>
            <a:r>
              <a:rPr lang="en-US" sz="2800" dirty="0" smtClean="0"/>
              <a:t>materials </a:t>
            </a:r>
            <a:r>
              <a:rPr lang="en-US" sz="2800" dirty="0"/>
              <a:t>that together form something new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Secretion </a:t>
            </a:r>
            <a:r>
              <a:rPr lang="en-US" sz="2800" dirty="0" smtClean="0"/>
              <a:t>The </a:t>
            </a:r>
            <a:r>
              <a:rPr lang="en-US" sz="2800" dirty="0"/>
              <a:t>process of elaborating, releasing, and oozing </a:t>
            </a:r>
            <a:r>
              <a:rPr lang="en-US" sz="2800" dirty="0" smtClean="0"/>
              <a:t>chemicals.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Living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Regulation = </a:t>
            </a:r>
            <a:r>
              <a:rPr lang="en-US" b="1" i="1" dirty="0"/>
              <a:t>Homeostasis</a:t>
            </a:r>
          </a:p>
          <a:p>
            <a:pPr marL="0" indent="0">
              <a:buNone/>
            </a:pPr>
            <a:r>
              <a:rPr lang="en-US" dirty="0" smtClean="0"/>
              <a:t>Maintenance of constant internal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307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Objective          9/6/11</vt:lpstr>
      <vt:lpstr>             Biotic</vt:lpstr>
      <vt:lpstr>Abiotic</vt:lpstr>
      <vt:lpstr>Objective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Living or Non-Living?</vt:lpstr>
      <vt:lpstr>Living or Non-Living?</vt:lpstr>
      <vt:lpstr>Soil Bacteria</vt:lpstr>
      <vt:lpstr>Bacteria and Plants</vt:lpstr>
      <vt:lpstr>Food Chain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</dc:title>
  <dc:creator>User</dc:creator>
  <cp:lastModifiedBy>Linda m. Davis</cp:lastModifiedBy>
  <cp:revision>27</cp:revision>
  <cp:lastPrinted>2011-09-06T11:32:42Z</cp:lastPrinted>
  <dcterms:created xsi:type="dcterms:W3CDTF">2011-09-06T01:26:33Z</dcterms:created>
  <dcterms:modified xsi:type="dcterms:W3CDTF">2015-11-05T18:35:41Z</dcterms:modified>
</cp:coreProperties>
</file>